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0"/>
  </p:notesMasterIdLst>
  <p:handoutMasterIdLst>
    <p:handoutMasterId r:id="rId21"/>
  </p:handoutMasterIdLst>
  <p:sldIdLst>
    <p:sldId id="270" r:id="rId2"/>
    <p:sldId id="322" r:id="rId3"/>
    <p:sldId id="260" r:id="rId4"/>
    <p:sldId id="366" r:id="rId5"/>
    <p:sldId id="365" r:id="rId6"/>
    <p:sldId id="351" r:id="rId7"/>
    <p:sldId id="364" r:id="rId8"/>
    <p:sldId id="367" r:id="rId9"/>
    <p:sldId id="361" r:id="rId10"/>
    <p:sldId id="368" r:id="rId11"/>
    <p:sldId id="369" r:id="rId12"/>
    <p:sldId id="356" r:id="rId13"/>
    <p:sldId id="363" r:id="rId14"/>
    <p:sldId id="370" r:id="rId15"/>
    <p:sldId id="345" r:id="rId16"/>
    <p:sldId id="354" r:id="rId17"/>
    <p:sldId id="359" r:id="rId18"/>
    <p:sldId id="269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64">
          <p15:clr>
            <a:srgbClr val="A4A3A4"/>
          </p15:clr>
        </p15:guide>
        <p15:guide id="2" pos="50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800000"/>
    <a:srgbClr val="25FF06"/>
    <a:srgbClr val="FFF31D"/>
    <a:srgbClr val="119BFF"/>
    <a:srgbClr val="CEABFF"/>
    <a:srgbClr val="BFFF5B"/>
    <a:srgbClr val="C3E432"/>
    <a:srgbClr val="E2E41A"/>
    <a:srgbClr val="E42235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6496" autoAdjust="0"/>
  </p:normalViewPr>
  <p:slideViewPr>
    <p:cSldViewPr snapToGrid="0" snapToObjects="1">
      <p:cViewPr varScale="1">
        <p:scale>
          <a:sx n="63" d="100"/>
          <a:sy n="63" d="100"/>
        </p:scale>
        <p:origin x="822" y="66"/>
      </p:cViewPr>
      <p:guideLst>
        <p:guide orient="horz" pos="1564"/>
        <p:guide pos="5029"/>
      </p:guideLst>
    </p:cSldViewPr>
  </p:slideViewPr>
  <p:outlineViewPr>
    <p:cViewPr>
      <p:scale>
        <a:sx n="33" d="100"/>
        <a:sy n="33" d="100"/>
      </p:scale>
      <p:origin x="0" y="-70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200" d="100"/>
          <a:sy n="200" d="100"/>
        </p:scale>
        <p:origin x="-480" y="4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DB3518A-4B55-AE44-AE6C-BB3BCF24E748}" type="datetime1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AF59276-EAC8-2D47-9F08-8643C774D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6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F8B293-4BB5-7B43-9483-3921BA569E2B}" type="datetime1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238F3AB-CE5B-CB44-B99C-326645F4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57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07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needed because later we have worksheet activities where</a:t>
            </a:r>
            <a:r>
              <a:rPr lang="en-US" baseline="0" dirty="0" smtClean="0"/>
              <a:t> the experimental layout describes painting rat’s backs with a carcinogen etc. This will help them see why and how this is done.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7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24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6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77FD-9432-D948-B35F-9B7BD5FDF8A1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B5B1-00BC-F24C-BCEC-280088855D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F2DC-6832-8E41-AC2E-3AF4D3AEB5C9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D768-44BE-6743-A8B9-166A0DAFD2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48182-9AA4-0743-923D-82C285352A06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6E90-B66E-9446-803C-8BA15407D2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E7A9-800B-2E4E-A043-9B5691CC9FA1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B316-9619-6B4E-B1F0-FEF328F2B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F243-EC49-7C46-9BC8-A818147A19FB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ECEF4-70FA-7C49-9E9C-054C23DA1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8720-4AE0-5847-B11F-DEF5AF537B8F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C786-7364-A040-B2E9-EDCE5FBC18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F585-28E5-C545-9306-FD069836D8D2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E9325-A65C-7345-837C-B4A8AEE58D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5BB6-28DD-B24F-8555-4BD5AE3B47FC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7FB3-F15E-8345-836A-94D8C3ED73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94E0-751B-754E-A5F8-B15C0C1E3F02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5204-6ED0-B74A-9903-DF21F0FF84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D88-0525-E94A-88E7-0E3B44FB848C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1FAEE-24A7-384D-B55D-729395BC11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4691C-2DB8-134B-B504-BD2001467E78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EC4BF-373E-6F4E-BFC5-7B5BE89078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6B31609-0C0F-4844-A33F-169D0E686C81}" type="datetime1">
              <a:rPr lang="en-US" smtClean="0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73D0C45-70BD-B343-A3E4-4468B1F6BF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roup 397"/>
          <p:cNvGrpSpPr/>
          <p:nvPr/>
        </p:nvGrpSpPr>
        <p:grpSpPr>
          <a:xfrm>
            <a:off x="0" y="0"/>
            <a:ext cx="8577263" cy="1436688"/>
            <a:chOff x="0" y="0"/>
            <a:chExt cx="8577263" cy="1436688"/>
          </a:xfrm>
          <a:noFill/>
        </p:grpSpPr>
        <p:sp>
          <p:nvSpPr>
            <p:cNvPr id="399" name="Rectangle 398"/>
            <p:cNvSpPr/>
            <p:nvPr/>
          </p:nvSpPr>
          <p:spPr bwMode="auto">
            <a:xfrm>
              <a:off x="0" y="0"/>
              <a:ext cx="4762500" cy="1436688"/>
            </a:xfrm>
            <a:prstGeom prst="rect">
              <a:avLst/>
            </a:prstGeom>
            <a:solidFill>
              <a:schemeClr val="bg1">
                <a:lumMod val="85000"/>
                <a:alpha val="5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0" name="Rectangle 2"/>
            <p:cNvSpPr>
              <a:spLocks/>
            </p:cNvSpPr>
            <p:nvPr/>
          </p:nvSpPr>
          <p:spPr bwMode="auto">
            <a:xfrm>
              <a:off x="246063" y="167808"/>
              <a:ext cx="8331200" cy="1117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Cancer </a:t>
              </a:r>
            </a:p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Lesson 1.3</a:t>
              </a:r>
              <a:endParaRPr lang="en-US" sz="3600" b="1" dirty="0">
                <a:cs typeface="Gill Sans" charset="0"/>
              </a:endParaRPr>
            </a:p>
            <a:p>
              <a:r>
                <a:rPr lang="en-US" sz="2500" b="1" dirty="0">
                  <a:cs typeface="Gill Sans" charset="0"/>
                </a:rPr>
                <a:t> </a:t>
              </a:r>
              <a:endParaRPr lang="en-US" dirty="0">
                <a:latin typeface="Cambria Bold" charset="0"/>
                <a:cs typeface="Cambria Bold" charset="0"/>
                <a:sym typeface="Cambria Bold" charset="0"/>
              </a:endParaRPr>
            </a:p>
          </p:txBody>
        </p:sp>
      </p:grpSp>
      <p:sp>
        <p:nvSpPr>
          <p:cNvPr id="412" name="TextBox 5"/>
          <p:cNvSpPr txBox="1">
            <a:spLocks noChangeArrowheads="1"/>
          </p:cNvSpPr>
          <p:nvPr/>
        </p:nvSpPr>
        <p:spPr bwMode="auto">
          <a:xfrm>
            <a:off x="246063" y="1568720"/>
            <a:ext cx="8736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latin typeface="Gill Sans"/>
                <a:cs typeface="Gill Sans"/>
              </a:rPr>
              <a:t>What do we now know about what causes cancer?</a:t>
            </a:r>
            <a:endParaRPr lang="en-US" sz="3600" b="1" dirty="0" smtClean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177" y="2939563"/>
            <a:ext cx="4670645" cy="31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 of carcinogens can the Ames test detect and what kinds can’t it detect?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Can identify</a:t>
            </a:r>
            <a:r>
              <a:rPr lang="en-US" dirty="0" smtClean="0"/>
              <a:t> carcinogens that are </a:t>
            </a:r>
            <a:r>
              <a:rPr lang="en-US" u="sng" dirty="0" smtClean="0"/>
              <a:t>mutagens</a:t>
            </a:r>
            <a:r>
              <a:rPr lang="en-US" dirty="0" smtClean="0"/>
              <a:t> (cause the DNA to change)</a:t>
            </a:r>
          </a:p>
          <a:p>
            <a:endParaRPr lang="en-US" dirty="0" smtClean="0"/>
          </a:p>
          <a:p>
            <a:r>
              <a:rPr lang="en-US" u="sng" dirty="0" smtClean="0"/>
              <a:t>Cannot identify </a:t>
            </a:r>
            <a:r>
              <a:rPr lang="en-US" dirty="0" smtClean="0"/>
              <a:t>carcinogens like BPA </a:t>
            </a:r>
            <a:r>
              <a:rPr lang="en-US" u="sng" dirty="0" smtClean="0"/>
              <a:t>that cause a cell to divide</a:t>
            </a:r>
            <a:r>
              <a:rPr lang="en-US" dirty="0" smtClean="0"/>
              <a:t>  (plus bacteria do not respond to BPA since it mimics a human hormone)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relevant is a carcinogen test that uses bacteria?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Humans and bacteria are likely to behave differently  to different chemicals (think about disinfectants)</a:t>
            </a:r>
          </a:p>
          <a:p>
            <a:r>
              <a:rPr lang="en-US" dirty="0" smtClean="0"/>
              <a:t>Humans metabolize chemicals in our liver, this will detoxify the chemical usually</a:t>
            </a:r>
          </a:p>
          <a:p>
            <a:r>
              <a:rPr lang="en-US" dirty="0" smtClean="0"/>
              <a:t>Bacteria do not metabolize chemicals</a:t>
            </a:r>
          </a:p>
          <a:p>
            <a:r>
              <a:rPr lang="en-US" dirty="0" smtClean="0"/>
              <a:t>Once a possible carcinogen has been identified on the bacterial test, it is further tested in rats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8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79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Rats are used to determine the dose of carcinogen needed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27" y="1562443"/>
            <a:ext cx="4052965" cy="2707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627" y="4607540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The rats are exposed until tumors appear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The carcinogen can be added to the rat’s food or drink</a:t>
            </a:r>
            <a:endParaRPr lang="en-US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Or it can be painted on their backs (it is necessary to use the same size rats)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154" y="1562443"/>
            <a:ext cx="4662714" cy="270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4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Carcinogen dose and potency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28"/>
            <a:ext cx="8229600" cy="4525963"/>
          </a:xfrm>
        </p:spPr>
        <p:txBody>
          <a:bodyPr/>
          <a:lstStyle/>
          <a:p>
            <a:r>
              <a:rPr lang="en-US" dirty="0" smtClean="0"/>
              <a:t>The time from when the carcinogen is first given until a tumor appears is recorded as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mg carcinogen/kg rat/days dosed</a:t>
            </a:r>
          </a:p>
          <a:p>
            <a:r>
              <a:rPr lang="en-US" dirty="0" smtClean="0"/>
              <a:t>The “TD50” is the dose necessary for 50% of the rats to develop cancer</a:t>
            </a:r>
            <a:endParaRPr lang="en-US" dirty="0"/>
          </a:p>
          <a:p>
            <a:r>
              <a:rPr lang="en-US" dirty="0" smtClean="0"/>
              <a:t>If a carcinogen causes a tumor in rats, how do we know it will have the same effect in humans?</a:t>
            </a:r>
            <a:endParaRPr lang="en-US" dirty="0"/>
          </a:p>
          <a:p>
            <a:r>
              <a:rPr lang="en-US" dirty="0" smtClean="0"/>
              <a:t>What is the equivalent dose that would be needed to form the tumor in humans.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5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point?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8"/>
            <a:ext cx="8229600" cy="4525963"/>
          </a:xfrm>
        </p:spPr>
        <p:txBody>
          <a:bodyPr/>
          <a:lstStyle/>
          <a:p>
            <a:r>
              <a:rPr lang="en-US" dirty="0" smtClean="0"/>
              <a:t>To see if a carcinogen causes tumors at all.</a:t>
            </a:r>
          </a:p>
          <a:p>
            <a:r>
              <a:rPr lang="en-US" dirty="0" smtClean="0"/>
              <a:t>Then it will be determined whether the dosage needed to form a tumor relates in any way to the dosage a human would be exposed to</a:t>
            </a:r>
          </a:p>
          <a:p>
            <a:r>
              <a:rPr lang="en-US" dirty="0" smtClean="0"/>
              <a:t>Example – the artificial sweetener </a:t>
            </a:r>
            <a:r>
              <a:rPr lang="en-US" dirty="0" smtClean="0"/>
              <a:t>(aspartame, sucralose, </a:t>
            </a:r>
            <a:r>
              <a:rPr lang="en-US" dirty="0" err="1" smtClean="0"/>
              <a:t>etc</a:t>
            </a:r>
            <a:r>
              <a:rPr lang="en-US" smtClean="0"/>
              <a:t>) can </a:t>
            </a:r>
            <a:r>
              <a:rPr lang="en-US" dirty="0" smtClean="0"/>
              <a:t>cause tumors in rats, but the equivalent dose needed to form tumors in humans would require the humans to eat kilograms of saccharine per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184365" y="626687"/>
            <a:ext cx="8959635" cy="723614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Activity:</a:t>
            </a:r>
            <a:br>
              <a:rPr lang="en-US" dirty="0" smtClean="0"/>
            </a:br>
            <a:endParaRPr lang="en-US" sz="2800" i="1" dirty="0"/>
          </a:p>
        </p:txBody>
      </p:sp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9522"/>
            <a:ext cx="8229600" cy="45593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04800" indent="-304800"/>
            <a:endParaRPr lang="en-US" dirty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  <a:p>
            <a:pPr marL="0" indent="0">
              <a:buNone/>
            </a:pPr>
            <a:endParaRPr lang="en-US" dirty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84365" y="1897542"/>
            <a:ext cx="8502435" cy="381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3200" dirty="0" smtClean="0"/>
              <a:t>What results does the Ames test report?</a:t>
            </a:r>
          </a:p>
          <a:p>
            <a:pPr lvl="2"/>
            <a:endParaRPr lang="en-US" sz="3200" dirty="0" smtClean="0"/>
          </a:p>
          <a:p>
            <a:pPr lvl="2"/>
            <a:r>
              <a:rPr lang="en-US" sz="3200" dirty="0" smtClean="0"/>
              <a:t>Are any of the food additives carcinogens?</a:t>
            </a:r>
          </a:p>
          <a:p>
            <a:pPr lvl="2"/>
            <a:endParaRPr lang="en-US" sz="3200" dirty="0" smtClean="0"/>
          </a:p>
          <a:p>
            <a:pPr lvl="2"/>
            <a:r>
              <a:rPr lang="en-US" sz="3200" dirty="0" smtClean="0"/>
              <a:t>Given </a:t>
            </a:r>
            <a:r>
              <a:rPr lang="en-US" sz="3200" dirty="0"/>
              <a:t>this </a:t>
            </a:r>
            <a:r>
              <a:rPr lang="en-US" sz="3200" dirty="0" smtClean="0"/>
              <a:t>information, are you concerned about eating these foods?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Up: Ames test confirms a carcinogen… or does it?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5151" y="2278684"/>
            <a:ext cx="80916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Some substances appear positive according to the Ames test that may not cause cancer in humans (false positives).</a:t>
            </a:r>
          </a:p>
          <a:p>
            <a:endParaRPr lang="en-US" sz="2800" dirty="0"/>
          </a:p>
          <a:p>
            <a:r>
              <a:rPr lang="en-US" sz="2800" dirty="0" smtClean="0"/>
              <a:t>Other substances appear negative on the Ames test that are known carcinogens (false negatives).</a:t>
            </a:r>
          </a:p>
        </p:txBody>
      </p:sp>
    </p:spTree>
    <p:extLst>
      <p:ext uri="{BB962C8B-B14F-4D97-AF65-F5344CB8AC3E}">
        <p14:creationId xmlns:p14="http://schemas.microsoft.com/office/powerpoint/2010/main" val="298710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would we show something is a carcinogen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4896"/>
            <a:ext cx="8229600" cy="4525963"/>
          </a:xfrm>
        </p:spPr>
        <p:txBody>
          <a:bodyPr/>
          <a:lstStyle/>
          <a:p>
            <a:r>
              <a:rPr lang="en-US" dirty="0" smtClean="0"/>
              <a:t>We can now grow normal cells in culture.</a:t>
            </a:r>
          </a:p>
          <a:p>
            <a:r>
              <a:rPr lang="en-US" dirty="0" smtClean="0"/>
              <a:t>We can sequence </a:t>
            </a:r>
            <a:r>
              <a:rPr lang="en-US" dirty="0"/>
              <a:t>DNA</a:t>
            </a:r>
            <a:r>
              <a:rPr lang="en-US" dirty="0" smtClean="0"/>
              <a:t>.</a:t>
            </a:r>
          </a:p>
          <a:p>
            <a:r>
              <a:rPr lang="en-US" dirty="0" smtClean="0"/>
              <a:t>Near-future Ames test:</a:t>
            </a:r>
          </a:p>
          <a:p>
            <a:pPr lvl="1"/>
            <a:r>
              <a:rPr lang="en-US" dirty="0" smtClean="0"/>
              <a:t>Add carcinogens to normal cells.</a:t>
            </a:r>
          </a:p>
          <a:p>
            <a:pPr lvl="1"/>
            <a:r>
              <a:rPr lang="en-US" dirty="0" smtClean="0"/>
              <a:t>Test to see if normal cells begin to grow like cancer cells.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Confirm that the carcinogen has caused growth-regulating genes to mutate.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3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288096"/>
            <a:ext cx="8229600" cy="1064202"/>
          </a:xfrm>
        </p:spPr>
        <p:txBody>
          <a:bodyPr/>
          <a:lstStyle/>
          <a:p>
            <a:r>
              <a:rPr lang="en-US" sz="2800" dirty="0" smtClean="0"/>
              <a:t>Watch Bruce Ames speak about the misconceptions created by </a:t>
            </a:r>
            <a:r>
              <a:rPr lang="en-US" sz="2800" smtClean="0"/>
              <a:t>the media </a:t>
            </a:r>
            <a:r>
              <a:rPr lang="en-US" sz="2800" dirty="0" smtClean="0"/>
              <a:t>from Ames test results</a:t>
            </a:r>
            <a:endParaRPr lang="en-US" sz="2800" dirty="0"/>
          </a:p>
        </p:txBody>
      </p:sp>
      <p:pic>
        <p:nvPicPr>
          <p:cNvPr id="3" name="Bruce Ames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881" y="1417637"/>
            <a:ext cx="4859097" cy="36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Do Now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idx="1"/>
          </p:nvPr>
        </p:nvSpPr>
        <p:spPr>
          <a:xfrm>
            <a:off x="237026" y="1560148"/>
            <a:ext cx="8449774" cy="152614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600" dirty="0" smtClean="0"/>
              <a:t>What </a:t>
            </a:r>
            <a:r>
              <a:rPr lang="en-US" sz="3600" dirty="0" smtClean="0"/>
              <a:t>kinds of</a:t>
            </a:r>
            <a:r>
              <a:rPr lang="en-US" sz="3600" dirty="0"/>
              <a:t> </a:t>
            </a:r>
            <a:r>
              <a:rPr lang="en-US" sz="3600" dirty="0" smtClean="0"/>
              <a:t>infectious </a:t>
            </a:r>
            <a:r>
              <a:rPr lang="en-US" sz="3600" dirty="0"/>
              <a:t>agents, environmental agents </a:t>
            </a:r>
            <a:r>
              <a:rPr lang="en-US" sz="3600" dirty="0" smtClean="0"/>
              <a:t>and genes can cause cancer?</a:t>
            </a:r>
            <a:endParaRPr lang="en-US" sz="36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Infectious Agents – Rous sarcoma virus, HPV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Environmental Agents – chimney sweeps, cigarette smoke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Genes – Retinoblastoma gene, BRCA1 gene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3600" dirty="0" smtClean="0"/>
              <a:t>What do all these cancers  have in common?</a:t>
            </a:r>
          </a:p>
          <a:p>
            <a:pPr marL="1828800" lvl="4" indent="0">
              <a:spcBef>
                <a:spcPts val="0"/>
              </a:spcBef>
              <a:buNone/>
            </a:pPr>
            <a:endParaRPr lang="en-US" sz="3600" dirty="0" smtClean="0"/>
          </a:p>
          <a:p>
            <a:pPr marL="704850" lvl="1" indent="-304800">
              <a:buNone/>
            </a:pPr>
            <a:endParaRPr lang="en-US" dirty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33882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What all cancers have in common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1590" y="1218464"/>
            <a:ext cx="83452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Cell growth is normally controlled by two types of genes </a:t>
            </a:r>
            <a:r>
              <a:rPr lang="en-US" sz="2800" b="1" dirty="0" smtClean="0">
                <a:latin typeface="+mn-lt"/>
              </a:rPr>
              <a:t>proto-oncogenes </a:t>
            </a:r>
            <a:r>
              <a:rPr lang="en-US" sz="2800" dirty="0" smtClean="0">
                <a:latin typeface="+mn-lt"/>
              </a:rPr>
              <a:t>and </a:t>
            </a:r>
            <a:r>
              <a:rPr lang="en-US" sz="2800" b="1" dirty="0" smtClean="0">
                <a:latin typeface="+mn-lt"/>
              </a:rPr>
              <a:t>tumor suppressors</a:t>
            </a:r>
            <a:r>
              <a:rPr lang="en-US" sz="2800" dirty="0" smtClean="0">
                <a:latin typeface="+mn-lt"/>
              </a:rPr>
              <a:t>.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Proto-oncogenes tells cells to divide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Tumor suppressor genes tells cells to stop dividing</a:t>
            </a:r>
          </a:p>
          <a:p>
            <a:pPr lvl="1"/>
            <a:endParaRPr lang="en-US" sz="28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When they mutate cell growth cannot be controlled.</a:t>
            </a:r>
            <a:endParaRPr lang="en-US" sz="2800" dirty="0">
              <a:latin typeface="+mn-lt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Mutating proto-oncogene = oncogene (cancer)</a:t>
            </a:r>
          </a:p>
          <a:p>
            <a:pPr lvl="1"/>
            <a:endParaRPr lang="en-US" sz="28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Uncontrolled cell growth causes tumors</a:t>
            </a:r>
          </a:p>
          <a:p>
            <a:endParaRPr lang="en-US" sz="28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Tumors can develop into cancer</a:t>
            </a:r>
          </a:p>
        </p:txBody>
      </p:sp>
    </p:spTree>
    <p:extLst>
      <p:ext uri="{BB962C8B-B14F-4D97-AF65-F5344CB8AC3E}">
        <p14:creationId xmlns:p14="http://schemas.microsoft.com/office/powerpoint/2010/main" val="21826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dirty="0" smtClean="0"/>
              <a:t>How can environmental and infectious agents as well as genetics affect proto-oncogenes and tumor </a:t>
            </a:r>
            <a:r>
              <a:rPr lang="en-US" dirty="0" err="1" smtClean="0"/>
              <a:t>suppresors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983" y="2524538"/>
            <a:ext cx="7792278" cy="3836505"/>
          </a:xfrm>
        </p:spPr>
        <p:txBody>
          <a:bodyPr/>
          <a:lstStyle/>
          <a:p>
            <a:r>
              <a:rPr lang="en-US" dirty="0" smtClean="0"/>
              <a:t>They cause these genes to mutate (a change in their DNA) </a:t>
            </a:r>
            <a:r>
              <a:rPr lang="en-US" dirty="0" smtClean="0">
                <a:sym typeface="Wingdings" panose="05000000000000000000" pitchFamily="2" charset="2"/>
              </a:rPr>
              <a:t> Uncontrolled cell growth  tumors  migrate away from site of proliferation = cancer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Mutated proto-oncogene = more active/more cell division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Mutated tumor suppressor = less active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8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074810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Carcinogen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6730" y="3096320"/>
            <a:ext cx="75314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+mn-lt"/>
              </a:rPr>
              <a:t>Any </a:t>
            </a:r>
            <a:r>
              <a:rPr lang="en-US" sz="3200" dirty="0" smtClean="0">
                <a:latin typeface="+mn-lt"/>
              </a:rPr>
              <a:t>substance or agent that causes cancer</a:t>
            </a:r>
          </a:p>
          <a:p>
            <a:endParaRPr lang="en-US" sz="3200" dirty="0" smtClean="0">
              <a:latin typeface="+mn-lt"/>
            </a:endParaRPr>
          </a:p>
          <a:p>
            <a:r>
              <a:rPr lang="en-US" sz="3200" i="1" dirty="0" smtClean="0">
                <a:latin typeface="+mn-lt"/>
              </a:rPr>
              <a:t> - this includes infectious agents and genetic mutations along with chemical and environmental agents.</a:t>
            </a:r>
            <a:endParaRPr lang="en-US" sz="3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407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How </a:t>
            </a: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o carcinogens damage DNA?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236" y="1695871"/>
            <a:ext cx="7886563" cy="329817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+mj-lt"/>
                <a:cs typeface="Arial"/>
              </a:rPr>
              <a:t>Directly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/>
              </a:rPr>
              <a:t>- They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/>
              </a:rPr>
              <a:t>may cause changes to DNA 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Arial"/>
              </a:rPr>
              <a:t>(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/>
              </a:rPr>
              <a:t>mutations):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0000"/>
                </a:solidFill>
                <a:latin typeface="+mj-lt"/>
                <a:cs typeface="Arial"/>
              </a:rPr>
              <a:t>They are called mutagens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84" y="3188591"/>
            <a:ext cx="4298638" cy="2877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How </a:t>
            </a: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o carcinogens damage DNA?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236" y="1091150"/>
            <a:ext cx="7886563" cy="3298176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+mj-lt"/>
                <a:cs typeface="Arial"/>
              </a:rPr>
              <a:t>Indirectly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/>
              </a:rPr>
              <a:t> - they 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cs typeface="Arial"/>
              </a:rPr>
              <a:t>may cause cells to grow rapidly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0000"/>
                </a:solidFill>
                <a:latin typeface="+mj-lt"/>
                <a:cs typeface="Arial"/>
              </a:rPr>
              <a:t>– this induces mutations.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092" y="2668582"/>
            <a:ext cx="4855599" cy="3441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2963" y="5620444"/>
            <a:ext cx="8573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BPA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09" y="2668582"/>
            <a:ext cx="23206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BPA mimics a hormone (estrogen) that normally causes cells divide.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When cells divide more than they normally would there are more chances for mutations to arise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could you show that a chemical is a carcinogen?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test that detects DNA mutations caused by the chemical would be useful</a:t>
            </a:r>
          </a:p>
          <a:p>
            <a:r>
              <a:rPr lang="en-US" dirty="0" smtClean="0"/>
              <a:t>A test should also confirm that this chemical causes tumors in animals (if not in humans, which would be unethical, at least in another organism, like rats).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9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88" y="9892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Identifying carcinogens with the Ames test</a:t>
            </a:r>
            <a:endParaRPr lang="en-US" strike="sngStrike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823" y="2329218"/>
            <a:ext cx="5374812" cy="2687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23" y="2305709"/>
            <a:ext cx="2703635" cy="268740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36423" y="4162421"/>
            <a:ext cx="2561218" cy="1897038"/>
            <a:chOff x="636423" y="4162421"/>
            <a:chExt cx="2561218" cy="1897038"/>
          </a:xfrm>
        </p:grpSpPr>
        <p:sp>
          <p:nvSpPr>
            <p:cNvPr id="10" name="TextBox 9"/>
            <p:cNvSpPr txBox="1"/>
            <p:nvPr/>
          </p:nvSpPr>
          <p:spPr>
            <a:xfrm>
              <a:off x="636423" y="5228462"/>
              <a:ext cx="25612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Bacteria grow well</a:t>
              </a:r>
            </a:p>
            <a:p>
              <a:r>
                <a:rPr lang="en-US" sz="2400" b="1" dirty="0" smtClean="0">
                  <a:latin typeface="+mj-lt"/>
                </a:rPr>
                <a:t>On nutrient agar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>
              <a:off x="1658295" y="4162421"/>
              <a:ext cx="517474" cy="1066041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11408" y="4220571"/>
            <a:ext cx="2263360" cy="1838888"/>
            <a:chOff x="3611408" y="4220571"/>
            <a:chExt cx="2263360" cy="1838888"/>
          </a:xfrm>
        </p:grpSpPr>
        <p:sp>
          <p:nvSpPr>
            <p:cNvPr id="11" name="TextBox 10"/>
            <p:cNvSpPr txBox="1"/>
            <p:nvPr/>
          </p:nvSpPr>
          <p:spPr>
            <a:xfrm>
              <a:off x="3611408" y="5228462"/>
              <a:ext cx="22633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Mutant bacteria</a:t>
              </a:r>
            </a:p>
            <a:p>
              <a:r>
                <a:rPr lang="en-US" sz="2400" b="1" dirty="0" smtClean="0">
                  <a:latin typeface="+mj-lt"/>
                </a:rPr>
                <a:t>Can’t grow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25" name="Up Arrow 24"/>
            <p:cNvSpPr/>
            <p:nvPr/>
          </p:nvSpPr>
          <p:spPr>
            <a:xfrm>
              <a:off x="5127233" y="4220571"/>
              <a:ext cx="517474" cy="1066041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57218" y="4208352"/>
            <a:ext cx="2933952" cy="2220438"/>
            <a:chOff x="5857218" y="4208352"/>
            <a:chExt cx="2933952" cy="2220438"/>
          </a:xfrm>
        </p:grpSpPr>
        <p:sp>
          <p:nvSpPr>
            <p:cNvPr id="12" name="TextBox 11"/>
            <p:cNvSpPr txBox="1"/>
            <p:nvPr/>
          </p:nvSpPr>
          <p:spPr>
            <a:xfrm>
              <a:off x="5857218" y="5228462"/>
              <a:ext cx="2933952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latin typeface="+mj-lt"/>
                </a:rPr>
                <a:t>Carcinogens </a:t>
              </a:r>
              <a:r>
                <a:rPr lang="en-US" sz="2400" b="1" u="sng" dirty="0" smtClean="0">
                  <a:latin typeface="+mj-lt"/>
                </a:rPr>
                <a:t>reverse</a:t>
              </a:r>
            </a:p>
            <a:p>
              <a:pPr algn="r"/>
              <a:r>
                <a:rPr lang="en-US" sz="2400" b="1" dirty="0">
                  <a:latin typeface="+mj-lt"/>
                </a:rPr>
                <a:t>t</a:t>
              </a:r>
              <a:r>
                <a:rPr lang="en-US" sz="2400" b="1" dirty="0" smtClean="0">
                  <a:latin typeface="+mj-lt"/>
                </a:rPr>
                <a:t>he mutation – bacteria grow again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27" name="Up Arrow 26"/>
            <p:cNvSpPr/>
            <p:nvPr/>
          </p:nvSpPr>
          <p:spPr>
            <a:xfrm>
              <a:off x="6291079" y="4208352"/>
              <a:ext cx="517474" cy="1066041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84080" y="1102065"/>
            <a:ext cx="756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Mutant bacteria exposed to a chemical and it grows = carcinogen</a:t>
            </a:r>
          </a:p>
          <a:p>
            <a:endParaRPr lang="en-US" dirty="0" smtClean="0"/>
          </a:p>
          <a:p>
            <a:r>
              <a:rPr lang="en-US" dirty="0" smtClean="0"/>
              <a:t>Mutant bacteria exposed to a chemical and it does </a:t>
            </a:r>
            <a:r>
              <a:rPr lang="en-US" b="1" dirty="0" smtClean="0"/>
              <a:t>NOT</a:t>
            </a:r>
            <a:r>
              <a:rPr lang="en-US" dirty="0" smtClean="0"/>
              <a:t> grow = </a:t>
            </a:r>
            <a:r>
              <a:rPr lang="en-US" b="1" dirty="0" smtClean="0"/>
              <a:t>NOT</a:t>
            </a:r>
            <a:r>
              <a:rPr lang="en-US" dirty="0" smtClean="0"/>
              <a:t> a carcinogen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72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MD template.thmx</Template>
  <TotalTime>24044</TotalTime>
  <Words>896</Words>
  <Application>Microsoft Office PowerPoint</Application>
  <PresentationFormat>On-screen Show (4:3)</PresentationFormat>
  <Paragraphs>101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ＭＳ Ｐゴシック</vt:lpstr>
      <vt:lpstr>Arial</vt:lpstr>
      <vt:lpstr>Calibri</vt:lpstr>
      <vt:lpstr>Cambria Bold</vt:lpstr>
      <vt:lpstr>Gill Sans</vt:lpstr>
      <vt:lpstr>Times New Roman</vt:lpstr>
      <vt:lpstr>Wingdings</vt:lpstr>
      <vt:lpstr>ヒラギノ明朝 ProN W3</vt:lpstr>
      <vt:lpstr>MD template</vt:lpstr>
      <vt:lpstr>PowerPoint Presentation</vt:lpstr>
      <vt:lpstr>Do Now</vt:lpstr>
      <vt:lpstr>What all cancers have in common</vt:lpstr>
      <vt:lpstr>How can environmental and infectious agents as well as genetics affect proto-oncogenes and tumor suppresors?</vt:lpstr>
      <vt:lpstr>Carcinogen</vt:lpstr>
      <vt:lpstr>How do carcinogens damage DNA?</vt:lpstr>
      <vt:lpstr>How do carcinogens damage DNA?</vt:lpstr>
      <vt:lpstr>How could you show that a chemical is a carcinogen?</vt:lpstr>
      <vt:lpstr>Identifying carcinogens with the Ames test</vt:lpstr>
      <vt:lpstr>What kind of carcinogens can the Ames test detect and what kinds can’t it detect?</vt:lpstr>
      <vt:lpstr>How relevant is a carcinogen test that uses bacteria?</vt:lpstr>
      <vt:lpstr>Rats are used to determine the dose of carcinogen needed</vt:lpstr>
      <vt:lpstr>Carcinogen dose and potency</vt:lpstr>
      <vt:lpstr>What’s the point?</vt:lpstr>
      <vt:lpstr>Activity: </vt:lpstr>
      <vt:lpstr>Wrap Up: Ames test confirms a carcinogen… or does it?</vt:lpstr>
      <vt:lpstr>How would we show something is a carcinogen TODAY?</vt:lpstr>
      <vt:lpstr>Homework</vt:lpstr>
    </vt:vector>
  </TitlesOfParts>
  <Company>tufts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berri jacque</dc:creator>
  <cp:lastModifiedBy>Lake Shore CSD</cp:lastModifiedBy>
  <cp:revision>321</cp:revision>
  <cp:lastPrinted>2010-11-09T17:54:24Z</cp:lastPrinted>
  <dcterms:created xsi:type="dcterms:W3CDTF">2014-04-11T12:13:29Z</dcterms:created>
  <dcterms:modified xsi:type="dcterms:W3CDTF">2019-03-25T17:35:15Z</dcterms:modified>
</cp:coreProperties>
</file>